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1"/>
  </p:handoutMasterIdLst>
  <p:sldIdLst>
    <p:sldId id="256" r:id="rId2"/>
    <p:sldId id="258" r:id="rId3"/>
    <p:sldId id="259" r:id="rId4"/>
    <p:sldId id="260" r:id="rId5"/>
    <p:sldId id="315" r:id="rId6"/>
    <p:sldId id="316" r:id="rId7"/>
    <p:sldId id="262" r:id="rId8"/>
    <p:sldId id="263" r:id="rId9"/>
    <p:sldId id="280" r:id="rId10"/>
    <p:sldId id="317" r:id="rId11"/>
    <p:sldId id="333" r:id="rId12"/>
    <p:sldId id="327" r:id="rId13"/>
    <p:sldId id="328" r:id="rId14"/>
    <p:sldId id="330" r:id="rId15"/>
    <p:sldId id="334" r:id="rId16"/>
    <p:sldId id="331" r:id="rId17"/>
    <p:sldId id="332" r:id="rId18"/>
    <p:sldId id="338" r:id="rId19"/>
    <p:sldId id="336" r:id="rId20"/>
    <p:sldId id="337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1" r:id="rId30"/>
    <p:sldId id="292" r:id="rId31"/>
    <p:sldId id="314" r:id="rId32"/>
    <p:sldId id="295" r:id="rId33"/>
    <p:sldId id="268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1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23" r:id="rId52"/>
    <p:sldId id="324" r:id="rId53"/>
    <p:sldId id="325" r:id="rId54"/>
    <p:sldId id="326" r:id="rId55"/>
    <p:sldId id="319" r:id="rId56"/>
    <p:sldId id="320" r:id="rId57"/>
    <p:sldId id="321" r:id="rId58"/>
    <p:sldId id="322" r:id="rId59"/>
    <p:sldId id="318" r:id="rId60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4" autoAdjust="0"/>
    <p:restoredTop sz="94660"/>
  </p:normalViewPr>
  <p:slideViewPr>
    <p:cSldViewPr>
      <p:cViewPr>
        <p:scale>
          <a:sx n="110" d="100"/>
          <a:sy n="110" d="100"/>
        </p:scale>
        <p:origin x="845" y="3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1162" y="91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07629-B67A-4B25-AE3F-62FD0A0A888C}" type="datetimeFigureOut">
              <a:rPr lang="en-US" smtClean="0"/>
              <a:pPr/>
              <a:t>6/29/2017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3362-359E-45E0-AC75-8EA5A6EBC7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94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2247007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01" y="5203096"/>
            <a:ext cx="7129199" cy="1182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" y="221636"/>
            <a:ext cx="2852928" cy="7894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93988"/>
            <a:ext cx="77724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www.baldwinboxall.co.uk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01" y="5203096"/>
            <a:ext cx="7129199" cy="1182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" y="221636"/>
            <a:ext cx="2852928" cy="7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4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2247007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01" y="5203096"/>
            <a:ext cx="7129199" cy="118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" y="221636"/>
            <a:ext cx="2852928" cy="78943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content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557050" y="2006600"/>
          <a:ext cx="8135008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162144"/>
                <a:gridCol w="1162144"/>
                <a:gridCol w="1162144"/>
                <a:gridCol w="1162144"/>
                <a:gridCol w="1162144"/>
                <a:gridCol w="1162144"/>
                <a:gridCol w="1162144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>
                          <a:solidFill>
                            <a:schemeClr val="bg2"/>
                          </a:solidFill>
                        </a:ln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buNone/>
              <a:defRPr/>
            </a:lvl1pPr>
            <a:lvl2pPr marL="0">
              <a:buNone/>
              <a:defRPr/>
            </a:lvl2pPr>
            <a:lvl3pPr marL="0">
              <a:buNone/>
              <a:defRPr/>
            </a:lvl3pPr>
            <a:lvl4pPr marL="0">
              <a:buNone/>
              <a:defRPr/>
            </a:lvl4pPr>
            <a:lvl5pPr marL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bullets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algn="ctr">
              <a:buNone/>
              <a:defRPr/>
            </a:lvl1pPr>
            <a:lvl2pPr marL="0" algn="ctr">
              <a:buNone/>
              <a:defRPr/>
            </a:lvl2pPr>
            <a:lvl3pPr marL="0" algn="ctr">
              <a:buNone/>
              <a:defRPr/>
            </a:lvl3pPr>
            <a:lvl4pPr marL="0" algn="ctr">
              <a:buNone/>
              <a:defRPr/>
            </a:lvl4pPr>
            <a:lvl5pPr marL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5" r:id="rId4"/>
    <p:sldLayoutId id="2147483666" r:id="rId5"/>
    <p:sldLayoutId id="2147483663" r:id="rId6"/>
    <p:sldLayoutId id="2147483664" r:id="rId7"/>
    <p:sldLayoutId id="2147483652" r:id="rId8"/>
    <p:sldLayoutId id="2147483654" r:id="rId9"/>
    <p:sldLayoutId id="2147483655" r:id="rId10"/>
    <p:sldLayoutId id="2147483656" r:id="rId11"/>
    <p:sldLayoutId id="2147483657" r:id="rId12"/>
    <p:sldLayoutId id="2147483668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iff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About Emergency Voice </a:t>
            </a:r>
            <a:br>
              <a:rPr lang="en-GB" dirty="0" smtClean="0"/>
            </a:br>
            <a:r>
              <a:rPr lang="en-GB" dirty="0" smtClean="0"/>
              <a:t>Communication (EVC) Systems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607115" y="302447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‘beyond expectations’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British Standard</a:t>
            </a:r>
            <a:br>
              <a:rPr lang="en-GB" dirty="0" smtClean="0"/>
            </a:br>
            <a:r>
              <a:rPr lang="en-GB" dirty="0" smtClean="0"/>
              <a:t>BS8300:2009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/>
              <a:t>BS8300:2009 requires a disabled toilet to be fitted with a suitable alarm, the key points being: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There should be a visual and audible call acknowledge/action feedback.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Designed so as not to be confused, visually or audibly, with a fire alarm.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Emergency red pull cord must be provided with two 50mm diameter red loops.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Must enable calls for assistance to be made, even if the person has fallen to the floor.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An audible/visual indication positioned outside the room/compartment so that it is easily seen. (An additional alarm indicator may also be sited remotely e.g. in a permanently staffed area.)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000" i="1" dirty="0" smtClean="0">
                <a:solidFill>
                  <a:schemeClr val="tx2"/>
                </a:solidFill>
              </a:rPr>
              <a:t>Omnicare &amp; CARE2 assist companies with compliance to the guidelines of BS8300:2009</a:t>
            </a:r>
            <a:endParaRPr lang="en-GB" sz="2000" i="1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Design of buildings and their approaches to meet the needs of disabled people</a:t>
            </a:r>
            <a:br>
              <a:rPr lang="en-GB" dirty="0" smtClean="0"/>
            </a:br>
            <a:r>
              <a:rPr lang="en-GB" sz="1600" dirty="0" smtClean="0"/>
              <a:t>(disabled toilets)</a:t>
            </a:r>
          </a:p>
          <a:p>
            <a:endParaRPr lang="en-GB" dirty="0" smtClean="0"/>
          </a:p>
          <a:p>
            <a:r>
              <a:rPr lang="en-GB" dirty="0" smtClean="0"/>
              <a:t>What is the Standard?</a:t>
            </a:r>
            <a:endParaRPr lang="en-GB" dirty="0"/>
          </a:p>
        </p:txBody>
      </p:sp>
      <p:pic>
        <p:nvPicPr>
          <p:cNvPr id="5" name="Picture 4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  <p:bldLst>
      <p:bldP spid="2" grpId="0"/>
      <p:bldP spid="3" grpId="0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/>
          <a:lstStyle/>
          <a:p>
            <a:r>
              <a:rPr lang="en-GB" dirty="0" smtClean="0"/>
              <a:t>Typical System 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746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</a:t>
            </a:r>
            <a:r>
              <a:rPr lang="en-GB" dirty="0" smtClean="0"/>
              <a:t>Panels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19709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Typically fitted in the ‘building management’ area of a building.</a:t>
            </a:r>
          </a:p>
          <a:p>
            <a:r>
              <a:rPr lang="en-GB" sz="2200" dirty="0" smtClean="0"/>
              <a:t>Receives ‘call’ or ‘occupancy’ signals from the remotes.</a:t>
            </a:r>
          </a:p>
          <a:p>
            <a:r>
              <a:rPr lang="en-GB" sz="2200" dirty="0" smtClean="0"/>
              <a:t>Provides voice communication with the remotes on the system.</a:t>
            </a:r>
          </a:p>
          <a:p>
            <a:r>
              <a:rPr lang="en-GB" sz="2200" dirty="0" smtClean="0"/>
              <a:t>Displays system status.</a:t>
            </a:r>
          </a:p>
          <a:p>
            <a:r>
              <a:rPr lang="en-GB" sz="2200" dirty="0" smtClean="0"/>
              <a:t>Can be flush or surface mounted.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671" y="1357298"/>
            <a:ext cx="2715258" cy="22006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3998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Disabled </a:t>
            </a:r>
            <a:r>
              <a:rPr lang="en-GB" dirty="0" smtClean="0"/>
              <a:t>Refuge (DRS)</a:t>
            </a:r>
            <a:endParaRPr lang="en-GB" dirty="0"/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615" y="1583795"/>
            <a:ext cx="1577662" cy="163281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1640" y="3654025"/>
            <a:ext cx="5490610" cy="2228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Call </a:t>
            </a:r>
            <a:r>
              <a:rPr lang="en-GB" sz="2400" dirty="0" smtClean="0"/>
              <a:t>button/switch to initiate call.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Call reset </a:t>
            </a:r>
            <a:r>
              <a:rPr lang="en-GB" sz="2400" dirty="0" smtClean="0"/>
              <a:t>at control panel </a:t>
            </a:r>
            <a:r>
              <a:rPr lang="en-GB" sz="2400" dirty="0" smtClean="0"/>
              <a:t>(</a:t>
            </a:r>
            <a:r>
              <a:rPr lang="en-GB" sz="2400" dirty="0" smtClean="0"/>
              <a:t>and</a:t>
            </a:r>
            <a:r>
              <a:rPr lang="en-GB" sz="2400" dirty="0" smtClean="0"/>
              <a:t> on remote with some systems).</a:t>
            </a:r>
            <a:endParaRPr lang="en-GB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Hands free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operation – </a:t>
            </a:r>
            <a:r>
              <a:rPr lang="en-GB" sz="2400" dirty="0" smtClean="0"/>
              <a:t>usually speech-steered.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400" dirty="0" smtClean="0"/>
              <a:t>have an optional link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operate over-door lights, etc.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finish as requested by the Standard (other colour options such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stainless steel available but should be accompanied by a 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</a:t>
            </a:r>
            <a:r>
              <a:rPr lang="en-GB" sz="2400" dirty="0" smtClean="0"/>
              <a:t>n sign for compliance)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Surface or flush mountable.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omnicare remotes inc steward ph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9389" y="1935391"/>
            <a:ext cx="1457411" cy="3410363"/>
          </a:xfrm>
          <a:prstGeom prst="rect">
            <a:avLst/>
          </a:prstGeom>
        </p:spPr>
      </p:pic>
      <p:pic>
        <p:nvPicPr>
          <p:cNvPr id="10" name="Picture 9" descr="cpd certified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310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 bldLvl="5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/>
              <a:t>Fire Telephone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Usually a heavy </a:t>
            </a:r>
            <a:r>
              <a:rPr lang="en-GB" dirty="0" smtClean="0"/>
              <a:t>duty enclosure.</a:t>
            </a:r>
          </a:p>
          <a:p>
            <a:r>
              <a:rPr lang="en-GB" dirty="0" smtClean="0"/>
              <a:t>Full </a:t>
            </a:r>
            <a:r>
              <a:rPr lang="en-GB" dirty="0" smtClean="0"/>
              <a:t>duplex </a:t>
            </a:r>
            <a:r>
              <a:rPr lang="en-GB" dirty="0" smtClean="0"/>
              <a:t>speech is normally applied.</a:t>
            </a:r>
            <a:endParaRPr lang="en-GB" dirty="0" smtClean="0"/>
          </a:p>
          <a:p>
            <a:r>
              <a:rPr lang="en-GB" dirty="0" smtClean="0"/>
              <a:t>Used by fireman/building control to report ‘clear areas’ of a building or other communication during evacuation or emergency.</a:t>
            </a:r>
            <a:endParaRPr lang="en-GB" dirty="0" smtClean="0"/>
          </a:p>
          <a:p>
            <a:r>
              <a:rPr lang="en-GB" dirty="0" smtClean="0"/>
              <a:t>Red </a:t>
            </a:r>
            <a:r>
              <a:rPr lang="en-GB" dirty="0" smtClean="0"/>
              <a:t>finish </a:t>
            </a:r>
            <a:r>
              <a:rPr lang="en-GB" dirty="0" smtClean="0"/>
              <a:t>as </a:t>
            </a:r>
            <a:r>
              <a:rPr lang="en-GB" dirty="0"/>
              <a:t>requested by the Standard (other colour options such as stainless steel available but should be accompanied by </a:t>
            </a:r>
            <a:r>
              <a:rPr lang="en-GB" dirty="0" smtClean="0"/>
              <a:t>red signage for </a:t>
            </a:r>
            <a:r>
              <a:rPr lang="en-GB" dirty="0"/>
              <a:t>compliance). </a:t>
            </a:r>
            <a:endParaRPr lang="en-GB" dirty="0" smtClean="0"/>
          </a:p>
          <a:p>
            <a:r>
              <a:rPr lang="en-GB" dirty="0" smtClean="0"/>
              <a:t>Surface or flush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975" y="1893841"/>
            <a:ext cx="1478984" cy="38412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8999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/>
              <a:t>Stewards Telephone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Usually a heavy </a:t>
            </a:r>
            <a:r>
              <a:rPr lang="en-GB" dirty="0" smtClean="0"/>
              <a:t>duty enclosure.</a:t>
            </a:r>
          </a:p>
          <a:p>
            <a:r>
              <a:rPr lang="en-GB" dirty="0" smtClean="0"/>
              <a:t>Full </a:t>
            </a:r>
            <a:r>
              <a:rPr lang="en-GB" dirty="0" smtClean="0"/>
              <a:t>duplex </a:t>
            </a:r>
            <a:r>
              <a:rPr lang="en-GB" dirty="0" smtClean="0"/>
              <a:t>speech is normally applied.</a:t>
            </a:r>
            <a:endParaRPr lang="en-GB" dirty="0" smtClean="0"/>
          </a:p>
          <a:p>
            <a:r>
              <a:rPr lang="en-GB" dirty="0" smtClean="0"/>
              <a:t>Used by fireman/stewards to report ‘clear areas’ of a stadium/arena or other communication during evacuation or emergency.</a:t>
            </a:r>
            <a:endParaRPr lang="en-GB" dirty="0" smtClean="0"/>
          </a:p>
          <a:p>
            <a:r>
              <a:rPr lang="en-GB" dirty="0" smtClean="0"/>
              <a:t>Green finish </a:t>
            </a:r>
            <a:r>
              <a:rPr lang="en-GB" dirty="0" smtClean="0"/>
              <a:t>as </a:t>
            </a:r>
            <a:r>
              <a:rPr lang="en-GB" dirty="0"/>
              <a:t>requested by the </a:t>
            </a:r>
            <a:r>
              <a:rPr lang="en-GB" dirty="0" smtClean="0"/>
              <a:t>Standard.</a:t>
            </a:r>
            <a:endParaRPr lang="en-GB" dirty="0" smtClean="0"/>
          </a:p>
          <a:p>
            <a:r>
              <a:rPr lang="en-GB" dirty="0" smtClean="0"/>
              <a:t>Surface or flush mountable.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75" y="1985812"/>
            <a:ext cx="1478984" cy="36573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6110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/>
              <a:t>Combined </a:t>
            </a:r>
            <a:r>
              <a:rPr lang="en-GB" dirty="0" smtClean="0"/>
              <a:t>Unit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/>
          </a:bodyPr>
          <a:lstStyle/>
          <a:p>
            <a:r>
              <a:rPr lang="en-GB" dirty="0" smtClean="0"/>
              <a:t>Some systems offer a combined unit.</a:t>
            </a:r>
            <a:endParaRPr lang="en-GB" dirty="0" smtClean="0"/>
          </a:p>
          <a:p>
            <a:r>
              <a:rPr lang="en-US" dirty="0" smtClean="0"/>
              <a:t>Features a fire telephone point and a disabled refuge point.</a:t>
            </a:r>
          </a:p>
          <a:p>
            <a:r>
              <a:rPr lang="en-US" dirty="0" smtClean="0"/>
              <a:t>Seen </a:t>
            </a:r>
            <a:r>
              <a:rPr lang="en-US" dirty="0" smtClean="0"/>
              <a:t>as one point on the control panel.</a:t>
            </a:r>
            <a:endParaRPr lang="en-GB" dirty="0" smtClean="0"/>
          </a:p>
          <a:p>
            <a:r>
              <a:rPr lang="en-GB" dirty="0" smtClean="0"/>
              <a:t>Surface </a:t>
            </a:r>
            <a:r>
              <a:rPr lang="en-GB" dirty="0" smtClean="0"/>
              <a:t>or flush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6635" y="1493785"/>
            <a:ext cx="1183755" cy="42754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81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Disabled Toilet Alarm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Many EVC systems now include the ability to add disabled toilet alarm systems to the control panel.</a:t>
            </a:r>
          </a:p>
          <a:p>
            <a:r>
              <a:rPr lang="en-GB" dirty="0" smtClean="0"/>
              <a:t>Toilet alarm systems must comply to BS8300.</a:t>
            </a:r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42" y="3383995"/>
            <a:ext cx="2242952" cy="25416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1067"/>
            <a:ext cx="1800200" cy="2230220"/>
          </a:xfrm>
        </p:spPr>
      </p:pic>
      <p:pic>
        <p:nvPicPr>
          <p:cNvPr id="7" name="Picture 6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47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bldLvl="2"/>
      <p:bldP spid="4" grpId="1" build="p" bldLvl="5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/>
          <a:lstStyle/>
          <a:p>
            <a:r>
              <a:rPr lang="en-GB" dirty="0" smtClean="0"/>
              <a:t>Typical Cabling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1469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Loop </a:t>
            </a:r>
            <a:r>
              <a:rPr lang="en-GB" dirty="0" smtClean="0"/>
              <a:t>Wiring</a:t>
            </a:r>
            <a:endParaRPr lang="en-GB" dirty="0"/>
          </a:p>
        </p:txBody>
      </p:sp>
      <p:pic>
        <p:nvPicPr>
          <p:cNvPr id="4" name="Picture 3" descr="Omnicare cabling &amp; networking diagra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565" y="1853825"/>
            <a:ext cx="3915435" cy="2435379"/>
          </a:xfrm>
          <a:prstGeom prst="rect">
            <a:avLst/>
          </a:prstGeom>
        </p:spPr>
      </p:pic>
      <p:pic>
        <p:nvPicPr>
          <p:cNvPr id="6" name="Picture 5" descr="Omnicare cabling &amp; networking diagra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7045" y="1921447"/>
            <a:ext cx="3800790" cy="2356120"/>
          </a:xfrm>
          <a:prstGeom prst="rect">
            <a:avLst/>
          </a:prstGeom>
        </p:spPr>
      </p:pic>
      <p:pic>
        <p:nvPicPr>
          <p:cNvPr id="7" name="Picture 6" descr="cpd certifie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04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Emergency Voice Communication</a:t>
            </a:r>
            <a:br>
              <a:rPr lang="en-GB" dirty="0" smtClean="0"/>
            </a:br>
            <a:r>
              <a:rPr lang="en-GB" dirty="0" smtClean="0"/>
              <a:t>what is it?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sz="3200" dirty="0" smtClean="0"/>
              <a:t>Secure, monitored audio communication compliant to British Standards:</a:t>
            </a:r>
          </a:p>
          <a:p>
            <a:pPr lvl="1"/>
            <a:r>
              <a:rPr lang="en-GB" dirty="0" smtClean="0"/>
              <a:t>Fire Telephone System.</a:t>
            </a:r>
          </a:p>
          <a:p>
            <a:pPr lvl="1"/>
            <a:r>
              <a:rPr lang="en-GB" dirty="0" smtClean="0"/>
              <a:t>Disabled Refuge System (DRS).</a:t>
            </a:r>
          </a:p>
          <a:p>
            <a:pPr lvl="1"/>
            <a:r>
              <a:rPr lang="en-GB" dirty="0" smtClean="0"/>
              <a:t>Emergency/Steward Telephone System.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Disabled Toilet Alarm (DTA).</a:t>
            </a:r>
          </a:p>
          <a:p>
            <a:pPr algn="ctr">
              <a:buNone/>
            </a:pPr>
            <a:r>
              <a:rPr lang="en-GB" i="1" dirty="0" smtClean="0"/>
              <a:t>With Omnicare &amp; CARE2 - all wired on ONE common network</a:t>
            </a:r>
            <a:endParaRPr lang="en-GB" i="1" dirty="0"/>
          </a:p>
        </p:txBody>
      </p:sp>
      <p:pic>
        <p:nvPicPr>
          <p:cNvPr id="4" name="Picture 3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Radial </a:t>
            </a:r>
            <a:r>
              <a:rPr lang="en-GB" dirty="0" smtClean="0"/>
              <a:t>Wiring</a:t>
            </a:r>
            <a:endParaRPr lang="en-GB" dirty="0"/>
          </a:p>
        </p:txBody>
      </p:sp>
      <p:grpSp>
        <p:nvGrpSpPr>
          <p:cNvPr id="98" name="Group 97"/>
          <p:cNvGrpSpPr/>
          <p:nvPr/>
        </p:nvGrpSpPr>
        <p:grpSpPr>
          <a:xfrm>
            <a:off x="1478531" y="1172557"/>
            <a:ext cx="6338139" cy="5103290"/>
            <a:chOff x="1478531" y="1172557"/>
            <a:chExt cx="6338139" cy="51032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410" y="4689140"/>
              <a:ext cx="1586707" cy="15867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875" y="1583795"/>
              <a:ext cx="1586707" cy="15867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496" y="1392805"/>
              <a:ext cx="634380" cy="6343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117" y="2258000"/>
              <a:ext cx="433311" cy="10801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459" y="2614479"/>
              <a:ext cx="559492" cy="6931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393" y="1172557"/>
              <a:ext cx="634380" cy="634380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3324951" y="1806937"/>
              <a:ext cx="332554" cy="220248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797025" y="1709995"/>
              <a:ext cx="85702" cy="185420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37721" y="2556004"/>
              <a:ext cx="296396" cy="107041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324951" y="2575190"/>
              <a:ext cx="342640" cy="222870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703" y="3879683"/>
              <a:ext cx="1179004" cy="97531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517" y="3896578"/>
              <a:ext cx="1179004" cy="97531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660" y="3474005"/>
              <a:ext cx="634380" cy="63438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531" y="4260985"/>
              <a:ext cx="634380" cy="63438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290" y="4325027"/>
              <a:ext cx="634380" cy="63438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404" y="3242262"/>
              <a:ext cx="634380" cy="63438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639" y="5333368"/>
              <a:ext cx="634380" cy="6343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015" y="5374086"/>
              <a:ext cx="634380" cy="634380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4363190" y="2753925"/>
              <a:ext cx="0" cy="675075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481990" y="2753924"/>
              <a:ext cx="0" cy="675075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951820" y="3429000"/>
              <a:ext cx="1411370" cy="0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51820" y="3428999"/>
              <a:ext cx="0" cy="495056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951820" y="4779150"/>
              <a:ext cx="0" cy="495056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51820" y="5274206"/>
              <a:ext cx="810090" cy="0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481990" y="3428999"/>
              <a:ext cx="1411370" cy="0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891523" y="3428999"/>
              <a:ext cx="0" cy="495056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891523" y="4779150"/>
              <a:ext cx="0" cy="495056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945727" y="5274206"/>
              <a:ext cx="945796" cy="0"/>
            </a:xfrm>
            <a:prstGeom prst="line">
              <a:avLst/>
            </a:prstGeom>
            <a:ln w="15875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021377" y="3813931"/>
              <a:ext cx="443163" cy="293621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48" idx="1"/>
            </p:cNvCxnSpPr>
            <p:nvPr/>
          </p:nvCxnSpPr>
          <p:spPr>
            <a:xfrm flipV="1">
              <a:off x="1961710" y="4367343"/>
              <a:ext cx="493993" cy="210832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3229891" y="5527549"/>
              <a:ext cx="532019" cy="201220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945727" y="5527549"/>
              <a:ext cx="373405" cy="123009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372200" y="4455166"/>
              <a:ext cx="945105" cy="143964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6426160" y="3601284"/>
              <a:ext cx="756130" cy="513084"/>
            </a:xfrm>
            <a:prstGeom prst="line">
              <a:avLst/>
            </a:prstGeom>
            <a:ln w="31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96" name="Picture 95" descr="cpd certified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498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8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/>
          <a:lstStyle/>
          <a:p>
            <a:r>
              <a:rPr lang="en-GB" dirty="0" smtClean="0"/>
              <a:t>The CARE2 System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radial wired EVC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/>
              <a:t>Simple to install and operate.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Radial (star) wired system.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Comprises of three main components: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Control Panel.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Network Expansion Panel (NEP).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Remote Units (outstations):</a:t>
            </a:r>
          </a:p>
          <a:p>
            <a:pPr lvl="2"/>
            <a:r>
              <a:rPr lang="en-GB" dirty="0" smtClean="0"/>
              <a:t>Disabled refuge (DRS), fire fighter telephone, emergency/steward telephone, roaming</a:t>
            </a:r>
            <a:br>
              <a:rPr lang="en-GB" dirty="0" smtClean="0"/>
            </a:br>
            <a:r>
              <a:rPr lang="en-GB" dirty="0" smtClean="0"/>
              <a:t>telephone handsets and disabled toilet alarm.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</a:t>
            </a:r>
            <a:r>
              <a:rPr lang="en-GB" dirty="0" smtClean="0"/>
              <a:t>: Master Panel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197097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Rugged red handset with hearing aid compatible earpiece (T-coil).</a:t>
            </a:r>
          </a:p>
          <a:p>
            <a:r>
              <a:rPr lang="en-GB" sz="2200" dirty="0" smtClean="0"/>
              <a:t>Typically fitted in the ‘building management’ area of a building.</a:t>
            </a:r>
          </a:p>
          <a:p>
            <a:r>
              <a:rPr lang="en-GB" sz="2200" dirty="0" smtClean="0"/>
              <a:t>Provides voice communication with the remotes on the system.</a:t>
            </a:r>
          </a:p>
          <a:p>
            <a:r>
              <a:rPr lang="en-GB" sz="2200" dirty="0" smtClean="0"/>
              <a:t>Up to two panels per network (one will act as a slave panel).</a:t>
            </a:r>
          </a:p>
          <a:p>
            <a:r>
              <a:rPr lang="en-GB" sz="2200" dirty="0" smtClean="0"/>
              <a:t>Black or stainless steel finish.</a:t>
            </a:r>
          </a:p>
          <a:p>
            <a:r>
              <a:rPr lang="en-GB" sz="2200" dirty="0" smtClean="0"/>
              <a:t>Can be flush or surface mounted.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732" y="1375828"/>
            <a:ext cx="2993136" cy="216359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14744" y="1571612"/>
            <a:ext cx="4929222" cy="22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4-way panel (expandable).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000" dirty="0" smtClean="0"/>
              <a:t>Optional 4-way line expansion kit (enabling 8, 12 or 16-way).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Unique</a:t>
            </a:r>
            <a:r>
              <a:rPr lang="en-GB" sz="2000" dirty="0" smtClean="0"/>
              <a:t>, simple to use, design.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LCD screen with rotary encoder.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Network Expansion Panel </a:t>
            </a:r>
            <a:r>
              <a:rPr lang="en-GB" sz="3100" dirty="0" smtClean="0"/>
              <a:t>(NEP)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19709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Fit up to 15 NEPs on a network (14 if installing two control panels).</a:t>
            </a:r>
          </a:p>
          <a:p>
            <a:r>
              <a:rPr lang="en-GB" sz="2200" dirty="0" smtClean="0"/>
              <a:t>Systems of up to 256 outstations possible.</a:t>
            </a:r>
          </a:p>
          <a:p>
            <a:r>
              <a:rPr lang="en-GB" sz="2200" dirty="0" smtClean="0"/>
              <a:t>Control panels and NEPs are wired in a loop using 2 x 2-core cable.</a:t>
            </a:r>
          </a:p>
          <a:p>
            <a:r>
              <a:rPr lang="en-GB" sz="2200" dirty="0" smtClean="0"/>
              <a:t>Black or stainless steel finish.</a:t>
            </a:r>
          </a:p>
          <a:p>
            <a:r>
              <a:rPr lang="en-GB" sz="2200" dirty="0" smtClean="0"/>
              <a:t>Can be flush or surface mounted.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7135" y="1493785"/>
            <a:ext cx="2634768" cy="216359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2868" y="1619467"/>
            <a:ext cx="4929222" cy="22145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4-way panel (expandable).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dirty="0" smtClean="0"/>
              <a:t>Optional 4-way line expansion kit (enabling 8, 12 or 16-way).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dirty="0" smtClean="0"/>
              <a:t>Indicates status of local outstations.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LCD screen with rotary encoder.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Disabled Refuge (DRS)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306" y="1493784"/>
            <a:ext cx="5043494" cy="211523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Induction loop output to feed external amplifier.</a:t>
            </a:r>
          </a:p>
          <a:p>
            <a:r>
              <a:rPr lang="en-GB" dirty="0" smtClean="0"/>
              <a:t>Self-powered from line.</a:t>
            </a:r>
          </a:p>
          <a:p>
            <a:pPr lvl="0"/>
            <a:r>
              <a:rPr lang="en-GB" dirty="0" smtClean="0"/>
              <a:t>Single button push to activate.</a:t>
            </a:r>
          </a:p>
          <a:p>
            <a:r>
              <a:rPr lang="en-GB" dirty="0" smtClean="0"/>
              <a:t>Green or stainless steel finish.</a:t>
            </a:r>
          </a:p>
          <a:p>
            <a:endParaRPr lang="en-GB" dirty="0" smtClean="0"/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9113" y="1488795"/>
            <a:ext cx="1932727" cy="19942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1640" y="3654024"/>
            <a:ext cx="6930770" cy="265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2400" dirty="0" smtClean="0"/>
              <a:t>Induction loop output to feed external amplifier.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Hands-free, speech steered,</a:t>
            </a:r>
            <a:r>
              <a:rPr lang="en-GB" sz="2400" dirty="0" smtClean="0"/>
              <a:t> operation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Call reset at control console.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2400" dirty="0" smtClean="0"/>
              <a:t>Surface or flush mountable.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IP66 enclosure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plasterboard back box available.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Fire Fighter Telephone</a:t>
            </a:r>
            <a:br>
              <a:rPr lang="en-GB" dirty="0" smtClean="0"/>
            </a:br>
            <a:r>
              <a:rPr lang="en-GB" sz="1800" dirty="0" smtClean="0"/>
              <a:t>(Green Emergency/Steward Telephone also available)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Rugged red handset with hearing aid compatible earpiece.</a:t>
            </a:r>
          </a:p>
          <a:p>
            <a:r>
              <a:rPr lang="en-GB" dirty="0" smtClean="0"/>
              <a:t>Heavy duty enclosure.</a:t>
            </a:r>
          </a:p>
          <a:p>
            <a:r>
              <a:rPr lang="en-GB" dirty="0" smtClean="0"/>
              <a:t>‘Push door’ or ‘slot lock’ versions.</a:t>
            </a:r>
          </a:p>
          <a:p>
            <a:r>
              <a:rPr lang="en-GB" dirty="0" smtClean="0"/>
              <a:t>Full duplex speech.</a:t>
            </a:r>
          </a:p>
          <a:p>
            <a:r>
              <a:rPr lang="en-GB" dirty="0" smtClean="0"/>
              <a:t>Door latch initiates call.</a:t>
            </a:r>
          </a:p>
          <a:p>
            <a:r>
              <a:rPr lang="en-GB" dirty="0" smtClean="0"/>
              <a:t>Self-powered from line.</a:t>
            </a:r>
          </a:p>
          <a:p>
            <a:r>
              <a:rPr lang="en-GB" dirty="0" smtClean="0"/>
              <a:t>Red or stainless steel finish (or green ‘Emergency/Steward Telephone).</a:t>
            </a:r>
          </a:p>
          <a:p>
            <a:r>
              <a:rPr lang="en-GB" dirty="0" smtClean="0"/>
              <a:t>Surface or flush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239" y="1893841"/>
            <a:ext cx="1538457" cy="38412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Roaming Telephones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570" y="3834045"/>
            <a:ext cx="6455060" cy="20778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900"/>
              </a:spcAft>
              <a:buNone/>
            </a:pPr>
            <a:r>
              <a:rPr lang="en-GB" sz="2200" dirty="0" smtClean="0"/>
              <a:t>HANDSET: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 smtClean="0"/>
              <a:t>Robust unit with hearing aid compatible earpiece.</a:t>
            </a:r>
          </a:p>
          <a:p>
            <a:pPr>
              <a:lnSpc>
                <a:spcPct val="110000"/>
              </a:lnSpc>
              <a:spcAft>
                <a:spcPts val="900"/>
              </a:spcAft>
              <a:buNone/>
            </a:pPr>
            <a:r>
              <a:rPr lang="en-GB" sz="2200" dirty="0" smtClean="0"/>
              <a:t>JACK SOCKET: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 smtClean="0"/>
              <a:t>Stainless steel finish.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 smtClean="0"/>
              <a:t>Can be paralleled on one line.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732" y="1424180"/>
            <a:ext cx="2993136" cy="206689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14744" y="1358770"/>
            <a:ext cx="4929222" cy="2610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ENCLOSURE: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dirty="0" smtClean="0"/>
              <a:t>Holds up to six handsets.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Handsets are monitored whilst stored</a:t>
            </a:r>
            <a:r>
              <a:rPr lang="en-GB" sz="2200" dirty="0" smtClean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Lockable glass door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dirty="0" smtClean="0"/>
              <a:t>Self powered from line.</a:t>
            </a:r>
            <a:endParaRPr kumimoji="0" lang="en-GB" sz="2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noProof="0" dirty="0" smtClean="0"/>
              <a:t>Black or stainless steel finish.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jack soc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255" y="4149080"/>
            <a:ext cx="1745143" cy="171881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System 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3776"/>
            <a:ext cx="8229600" cy="472238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</a:pPr>
            <a:r>
              <a:rPr lang="en-GB" dirty="0" smtClean="0"/>
              <a:t>Fully monitored at all times (including roaming telephone handsets stored in handset enclosure).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Battery-backed (will continue working in the event of mains power failure – 3 hours active plus 24 hours in standby).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Outstations are radial wired using fire rated two core cable.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Control and network panels are wired in a loop configuration using 2x two-core cable.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Local area set-up facility for NEPs.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Ethernet port for configuration diagnostics and accessing fault/activity log.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Optional link to fire detection system.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Call reassurance facility for toilet alarm.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Ideal for retro-fitting old star-wired systems.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Fully compliant to BS5839-9:2011.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Typical Systems &amp; Cabling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Emergency Voice Communication</a:t>
            </a:r>
            <a:br>
              <a:rPr lang="en-GB" dirty="0" smtClean="0"/>
            </a:br>
            <a:r>
              <a:rPr lang="en-GB" dirty="0" smtClean="0"/>
              <a:t>why is it needed?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smtClean="0"/>
              <a:t>To conform with national standards and building codes.</a:t>
            </a:r>
          </a:p>
          <a:p>
            <a:r>
              <a:rPr lang="en-GB" sz="2800" smtClean="0"/>
              <a:t>To communicate with ‘emergency personnel’, ensuring a controlled evacuation.</a:t>
            </a:r>
          </a:p>
          <a:p>
            <a:r>
              <a:rPr lang="en-GB" sz="2800" smtClean="0"/>
              <a:t>To communicate with ALL occupants within a building, to assist and reassure throughout an emergency.</a:t>
            </a:r>
          </a:p>
          <a:p>
            <a:pPr>
              <a:spcAft>
                <a:spcPts val="1800"/>
              </a:spcAft>
            </a:pPr>
            <a:r>
              <a:rPr lang="en-GB" sz="2800" smtClean="0"/>
              <a:t>To communicate with occupants of ‘Refuge Areas’.</a:t>
            </a:r>
          </a:p>
          <a:p>
            <a:pPr algn="ctr">
              <a:buNone/>
            </a:pPr>
            <a:r>
              <a:rPr lang="en-GB" sz="3200" i="1" smtClean="0"/>
              <a:t>Minimises panic and confusion</a:t>
            </a:r>
            <a:endParaRPr lang="en-GB" sz="3200" i="1" dirty="0" smtClean="0"/>
          </a:p>
        </p:txBody>
      </p:sp>
      <p:pic>
        <p:nvPicPr>
          <p:cNvPr id="4" name="Picture 3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CARE2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5" descr="CARE2 cabling &amp; networking dia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605" y="863715"/>
            <a:ext cx="7289131" cy="499241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CARE2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5" descr="CARE2 cabling &amp; networking dia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6545" y="1493785"/>
            <a:ext cx="8010007" cy="3925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CARE2: </a:t>
            </a:r>
            <a:r>
              <a:rPr lang="en-GB" dirty="0" smtClean="0"/>
              <a:t>Cable Requirements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1580" y="1628800"/>
            <a:ext cx="7725232" cy="3586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Remote units are radial (star) wired configuration. Control/NEP panels are loop wired.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Two core fire resisting cables: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Disabled refuge – non-enhanced (refer to BS5839-9).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Fire fighter/roaming telephones – enhanced.</a:t>
            </a:r>
          </a:p>
          <a:p>
            <a:pPr marL="800100" lvl="1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Two x two-core for network loop – enhanced (enhanced also recommended for disabled refuge systems). </a:t>
            </a: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Up to 500m cable run between remote units and control console as standard. </a:t>
            </a: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Maximum overall length of network = &lt;5km.</a:t>
            </a: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Disabled refuge, fire fighter telephone, emergency/steward telephone, roaming telephone and disabled toilet alarm can be included on the same system.</a:t>
            </a: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1470025"/>
          </a:xfrm>
        </p:spPr>
        <p:txBody>
          <a:bodyPr/>
          <a:lstStyle/>
          <a:p>
            <a:r>
              <a:rPr lang="en-GB" dirty="0" smtClean="0"/>
              <a:t>The VIGIL Omnicare System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Addressable EVC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/>
              <a:t>The system is designed to be simple to install and operate.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Wired on a loop configuration.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Comprises of two main components: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Master Control Panel.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Remote Units (outstations):</a:t>
            </a:r>
          </a:p>
          <a:p>
            <a:pPr lvl="2"/>
            <a:r>
              <a:rPr lang="en-GB" dirty="0" smtClean="0"/>
              <a:t>Disabled refuge (DRS), advance disabled refuge, fire telephone, emergency/steward telephone, combined fire telephone/DRS and disabled toilet alarm.</a:t>
            </a:r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Master Control Panels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19709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Typically fitted in the ‘building management’ area of a building.</a:t>
            </a:r>
          </a:p>
          <a:p>
            <a:r>
              <a:rPr lang="en-GB" sz="2200" dirty="0" smtClean="0"/>
              <a:t>Receives ‘call’ or ‘occupancy’ signals from the remotes.</a:t>
            </a:r>
          </a:p>
          <a:p>
            <a:r>
              <a:rPr lang="en-GB" sz="2200" dirty="0" smtClean="0"/>
              <a:t>Provides voice communication with the remotes on the system.</a:t>
            </a:r>
          </a:p>
          <a:p>
            <a:r>
              <a:rPr lang="en-GB" sz="2200" dirty="0" smtClean="0"/>
              <a:t>Displays system status.</a:t>
            </a:r>
          </a:p>
          <a:p>
            <a:r>
              <a:rPr lang="en-GB" sz="2200" dirty="0" smtClean="0"/>
              <a:t>Can be flush or surface mounted.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671" y="1357298"/>
            <a:ext cx="2715258" cy="22006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14744" y="1571612"/>
            <a:ext cx="4929222" cy="22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Available to suit various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sized systems:</a:t>
            </a:r>
          </a:p>
          <a:p>
            <a:pPr marL="800100" lvl="1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sz="2200" baseline="0" dirty="0" smtClean="0"/>
              <a:t>Mini panel: 8-way to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32-way.</a:t>
            </a:r>
          </a:p>
          <a:p>
            <a:pPr marL="800100" lvl="1" indent="-342900">
              <a:spcAft>
                <a:spcPts val="12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sz="2200" baseline="0" dirty="0" smtClean="0"/>
              <a:t>Standard</a:t>
            </a:r>
            <a:r>
              <a:rPr lang="en-GB" sz="2200" dirty="0" smtClean="0"/>
              <a:t> panel: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48-way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64-way.</a:t>
            </a:r>
          </a:p>
          <a:p>
            <a:pPr marL="800100" lvl="1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GB" sz="2200" baseline="0" dirty="0" smtClean="0"/>
              <a:t>Large panel: 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80-way to 128-way.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sz="4000" dirty="0" smtClean="0"/>
              <a:t>Touchscreen Control Option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19709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Suitable for single panel or networked systems.</a:t>
            </a:r>
          </a:p>
          <a:p>
            <a:r>
              <a:rPr lang="en-GB" sz="2200" dirty="0" smtClean="0"/>
              <a:t>‘Administrator’ and ‘guest’ password protected accounts.</a:t>
            </a:r>
          </a:p>
          <a:p>
            <a:r>
              <a:rPr lang="en-GB" sz="2200" dirty="0" smtClean="0"/>
              <a:t>High resolution LCD display with fingertip sensitivity.</a:t>
            </a:r>
          </a:p>
          <a:p>
            <a:r>
              <a:rPr lang="en-GB" sz="2200" dirty="0" smtClean="0"/>
              <a:t>Replicates the status of the master panel.</a:t>
            </a:r>
          </a:p>
          <a:p>
            <a:r>
              <a:rPr lang="en-GB" sz="2200" dirty="0" smtClean="0"/>
              <a:t>History and fault log </a:t>
            </a:r>
            <a:r>
              <a:rPr lang="en-GB" sz="2200" smtClean="0"/>
              <a:t>with real time </a:t>
            </a:r>
            <a:r>
              <a:rPr lang="en-GB" sz="2200" dirty="0" smtClean="0"/>
              <a:t>date stamp.</a:t>
            </a:r>
            <a:endParaRPr lang="en-GB" sz="2200" dirty="0"/>
          </a:p>
        </p:txBody>
      </p:sp>
      <p:pic>
        <p:nvPicPr>
          <p:cNvPr id="4" name="Picture 3" descr="BVOC32M 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732" y="1617562"/>
            <a:ext cx="2993136" cy="168012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14744" y="1403775"/>
            <a:ext cx="4929222" cy="23824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dirty="0" smtClean="0"/>
              <a:t>Can be installed remotely from the master panel – providing a stylish option for reception/lobby areas.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Button or full graphic layout display.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200" baseline="0" dirty="0" smtClean="0"/>
              <a:t>Simpl</a:t>
            </a:r>
            <a:r>
              <a:rPr lang="en-GB" sz="2200" dirty="0" smtClean="0"/>
              <a:t>e to navigate </a:t>
            </a:r>
            <a:r>
              <a:rPr lang="en-GB" sz="2200" dirty="0" err="1" smtClean="0"/>
              <a:t>touchscreen</a:t>
            </a:r>
            <a:r>
              <a:rPr lang="en-GB" sz="2200" dirty="0" smtClean="0"/>
              <a:t> control.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Disabled Refuge (DRS)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306" y="1493784"/>
            <a:ext cx="5043494" cy="211523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Self-powered from line.</a:t>
            </a:r>
          </a:p>
          <a:p>
            <a:r>
              <a:rPr lang="en-GB" dirty="0" smtClean="0"/>
              <a:t>Green or stainless steel finish.</a:t>
            </a:r>
          </a:p>
          <a:p>
            <a:pPr lvl="0"/>
            <a:r>
              <a:rPr lang="en-GB" dirty="0" smtClean="0"/>
              <a:t>Single button push to activate.</a:t>
            </a:r>
          </a:p>
          <a:p>
            <a:pPr lvl="0"/>
            <a:r>
              <a:rPr lang="en-GB" dirty="0" smtClean="0"/>
              <a:t>Hands-free, speech steered operation.</a:t>
            </a:r>
          </a:p>
          <a:p>
            <a:endParaRPr lang="en-GB" dirty="0" smtClean="0"/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2039" y="1488795"/>
            <a:ext cx="1926875" cy="19942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1640" y="3654025"/>
            <a:ext cx="6930770" cy="222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Call reset at control panel or key switch on remote.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Volt free contact to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operate over-door lights, etc.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 or stainless steel finish.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 smtClean="0"/>
              <a:t>Surface or flush mountable.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sz="4000" dirty="0" smtClean="0"/>
              <a:t>Advance Disabled Refuge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615" y="1898830"/>
            <a:ext cx="5043494" cy="4050452"/>
          </a:xfrm>
        </p:spPr>
        <p:txBody>
          <a:bodyPr>
            <a:normAutofit/>
          </a:bodyPr>
          <a:lstStyle/>
          <a:p>
            <a:r>
              <a:rPr lang="en-GB" dirty="0" smtClean="0"/>
              <a:t>Built-in induction loop.</a:t>
            </a:r>
          </a:p>
          <a:p>
            <a:r>
              <a:rPr lang="en-US" dirty="0" smtClean="0"/>
              <a:t>Front panel features Braille, tactile and luminescent text.</a:t>
            </a:r>
          </a:p>
          <a:p>
            <a:r>
              <a:rPr lang="en-US" dirty="0" smtClean="0"/>
              <a:t>Volt free contact to operate over-door lights etc.</a:t>
            </a:r>
          </a:p>
          <a:p>
            <a:r>
              <a:rPr lang="en-US" dirty="0" smtClean="0"/>
              <a:t>Reset via the control panel or remote unit.</a:t>
            </a:r>
          </a:p>
          <a:p>
            <a:r>
              <a:rPr lang="en-US" dirty="0" smtClean="0"/>
              <a:t>Green or stainless steel finish.</a:t>
            </a:r>
            <a:endParaRPr lang="en-GB" dirty="0" smtClean="0"/>
          </a:p>
          <a:p>
            <a:r>
              <a:rPr lang="en-GB" smtClean="0"/>
              <a:t>Surface or flush mountable.</a:t>
            </a:r>
            <a:endParaRPr lang="en-GB" dirty="0" smtClean="0"/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8051" y="1898830"/>
            <a:ext cx="1457411" cy="341036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Fire Telephone</a:t>
            </a:r>
            <a:br>
              <a:rPr lang="en-GB" dirty="0" smtClean="0"/>
            </a:br>
            <a:r>
              <a:rPr lang="en-GB" sz="1800" dirty="0" smtClean="0"/>
              <a:t>(Green Emergency/Steward Telephone also available)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Rugged red handset with hearing aid compatible earpiece.</a:t>
            </a:r>
          </a:p>
          <a:p>
            <a:r>
              <a:rPr lang="en-GB" dirty="0" smtClean="0"/>
              <a:t>Heavy duty enclosure.</a:t>
            </a:r>
          </a:p>
          <a:p>
            <a:r>
              <a:rPr lang="en-GB" dirty="0" smtClean="0"/>
              <a:t>‘Push door’ or ‘slot lock’ versions.</a:t>
            </a:r>
          </a:p>
          <a:p>
            <a:r>
              <a:rPr lang="en-GB" dirty="0" smtClean="0"/>
              <a:t>Full duplex speech.</a:t>
            </a:r>
          </a:p>
          <a:p>
            <a:r>
              <a:rPr lang="en-GB" dirty="0" smtClean="0"/>
              <a:t>Door latch initiates call.</a:t>
            </a:r>
          </a:p>
          <a:p>
            <a:r>
              <a:rPr lang="en-GB" dirty="0" smtClean="0"/>
              <a:t>Self-powered from line.</a:t>
            </a:r>
          </a:p>
          <a:p>
            <a:r>
              <a:rPr lang="en-GB" dirty="0" smtClean="0"/>
              <a:t>Red or stainless steel finish (or green ‘Emergency/Steward Telephone).</a:t>
            </a:r>
          </a:p>
          <a:p>
            <a:r>
              <a:rPr lang="en-GB" dirty="0" smtClean="0"/>
              <a:t>Surface or flush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975" y="1893841"/>
            <a:ext cx="1478984" cy="38412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Equality Act 2010</a:t>
            </a:r>
            <a:br>
              <a:rPr lang="en-GB" dirty="0" smtClean="0"/>
            </a:br>
            <a:r>
              <a:rPr lang="en-GB" sz="1800" dirty="0" smtClean="0"/>
              <a:t>Replaced the Disability Discrimination Act (DDA)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Who is responsible?</a:t>
            </a:r>
          </a:p>
          <a:p>
            <a:pPr lvl="1">
              <a:spcAft>
                <a:spcPts val="1800"/>
              </a:spcAft>
            </a:pPr>
            <a:r>
              <a:rPr lang="en-GB" sz="2000" smtClean="0"/>
              <a:t>Public service providers or building occupiers/management.</a:t>
            </a:r>
          </a:p>
          <a:p>
            <a:r>
              <a:rPr lang="en-GB" smtClean="0"/>
              <a:t>Key Point?</a:t>
            </a:r>
          </a:p>
          <a:p>
            <a:pPr lvl="1">
              <a:spcAft>
                <a:spcPts val="1800"/>
              </a:spcAft>
            </a:pPr>
            <a:r>
              <a:rPr lang="en-GB" smtClean="0"/>
              <a:t>“</a:t>
            </a:r>
            <a:r>
              <a:rPr lang="en-GB" sz="2000" smtClean="0"/>
              <a:t>Accessibility for ALL</a:t>
            </a:r>
            <a:r>
              <a:rPr lang="en-GB" smtClean="0"/>
              <a:t>”.</a:t>
            </a:r>
          </a:p>
          <a:p>
            <a:r>
              <a:rPr lang="en-GB" smtClean="0"/>
              <a:t>What does this mean?</a:t>
            </a:r>
          </a:p>
          <a:p>
            <a:pPr lvl="1">
              <a:spcAft>
                <a:spcPts val="1800"/>
              </a:spcAft>
            </a:pPr>
            <a:r>
              <a:rPr lang="en-GB" sz="2000" smtClean="0"/>
              <a:t>Access to all </a:t>
            </a:r>
            <a:r>
              <a:rPr lang="en-GB" sz="2000" u="sng" smtClean="0"/>
              <a:t>goods</a:t>
            </a:r>
            <a:r>
              <a:rPr lang="en-GB" sz="2000" smtClean="0"/>
              <a:t>, </a:t>
            </a:r>
            <a:r>
              <a:rPr lang="en-GB" sz="2000" u="sng" smtClean="0"/>
              <a:t>facilities</a:t>
            </a:r>
            <a:r>
              <a:rPr lang="en-GB" sz="2000" smtClean="0"/>
              <a:t> &amp; </a:t>
            </a:r>
            <a:r>
              <a:rPr lang="en-GB" sz="2000" u="sng" smtClean="0"/>
              <a:t>services</a:t>
            </a:r>
            <a:r>
              <a:rPr lang="en-GB" sz="2000" smtClean="0"/>
              <a:t> of a company must be available to all.</a:t>
            </a:r>
          </a:p>
          <a:p>
            <a:pPr algn="ctr">
              <a:buNone/>
            </a:pPr>
            <a:r>
              <a:rPr lang="en-GB" sz="2800" i="1" smtClean="0"/>
              <a:t>There must be “no discrimination”</a:t>
            </a:r>
            <a:endParaRPr lang="en-GB" sz="2800" i="1" dirty="0"/>
          </a:p>
        </p:txBody>
      </p:sp>
      <p:pic>
        <p:nvPicPr>
          <p:cNvPr id="4" name="Picture 3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Combined Unit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Combined unit featuring a fire telephone and disabled refuge in one housing.</a:t>
            </a:r>
          </a:p>
          <a:p>
            <a:r>
              <a:rPr lang="en-US" dirty="0" smtClean="0"/>
              <a:t>Seen as one point on the control panel.</a:t>
            </a:r>
            <a:endParaRPr lang="en-GB" dirty="0" smtClean="0"/>
          </a:p>
          <a:p>
            <a:r>
              <a:rPr lang="en-GB" dirty="0" smtClean="0"/>
              <a:t>Self-powered from line.</a:t>
            </a:r>
          </a:p>
          <a:p>
            <a:r>
              <a:rPr lang="en-US" dirty="0" smtClean="0"/>
              <a:t>Same features as individual the outstations.</a:t>
            </a:r>
            <a:endParaRPr lang="en-GB" dirty="0" smtClean="0"/>
          </a:p>
          <a:p>
            <a:r>
              <a:rPr lang="en-GB" dirty="0" smtClean="0"/>
              <a:t>Red or stainless steel finish.</a:t>
            </a:r>
          </a:p>
          <a:p>
            <a:r>
              <a:rPr lang="en-GB" dirty="0" smtClean="0"/>
              <a:t>Surface or flush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6635" y="1493785"/>
            <a:ext cx="1183755" cy="42754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172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Repeater Unit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890" y="1898830"/>
            <a:ext cx="5043494" cy="405045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Enables connection of 3-part toilet alarm kit to the Omnicare system</a:t>
            </a:r>
            <a:r>
              <a:rPr lang="en-US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Acts as a booster unit to allow cable runs to exceed 200 </a:t>
            </a:r>
            <a:r>
              <a:rPr lang="en-US" dirty="0" err="1" smtClean="0"/>
              <a:t>metres</a:t>
            </a:r>
            <a:r>
              <a:rPr lang="en-US" dirty="0" smtClean="0"/>
              <a:t>.</a:t>
            </a:r>
            <a:endParaRPr lang="en-GB" dirty="0" smtClean="0"/>
          </a:p>
          <a:p>
            <a:pPr>
              <a:spcAft>
                <a:spcPts val="1200"/>
              </a:spcAft>
            </a:pPr>
            <a:r>
              <a:rPr lang="en-GB" dirty="0" err="1" smtClean="0"/>
              <a:t>Zintec</a:t>
            </a:r>
            <a:r>
              <a:rPr lang="en-GB" dirty="0" smtClean="0"/>
              <a:t> steel finish.</a:t>
            </a:r>
          </a:p>
          <a:p>
            <a:r>
              <a:rPr lang="en-GB" dirty="0" smtClean="0"/>
              <a:t>Surface mountable.</a:t>
            </a:r>
          </a:p>
        </p:txBody>
      </p:sp>
      <p:pic>
        <p:nvPicPr>
          <p:cNvPr id="5" name="Picture 4" descr="omnicare remotes inc steward 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550" y="2213865"/>
            <a:ext cx="2399960" cy="198022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3571876"/>
            <a:ext cx="8215370" cy="228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DRS</a:t>
            </a:r>
            <a:br>
              <a:rPr lang="en-GB" dirty="0" smtClean="0"/>
            </a:br>
            <a:r>
              <a:rPr lang="en-GB" dirty="0" err="1" smtClean="0"/>
              <a:t>backbox</a:t>
            </a:r>
            <a:r>
              <a:rPr lang="en-GB" dirty="0" smtClean="0"/>
              <a:t> options</a:t>
            </a:r>
            <a:endParaRPr lang="en-GB" dirty="0"/>
          </a:p>
        </p:txBody>
      </p:sp>
      <p:pic>
        <p:nvPicPr>
          <p:cNvPr id="5" name="Content Placeholder 4" descr="BVCRFB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07680" y="983046"/>
            <a:ext cx="4046489" cy="44331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Standard. Surface or flush mount with optional bezel.</a:t>
            </a:r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DRS</a:t>
            </a:r>
            <a:br>
              <a:rPr lang="en-GB" dirty="0" smtClean="0"/>
            </a:br>
            <a:r>
              <a:rPr lang="en-GB" dirty="0" err="1" smtClean="0"/>
              <a:t>backbox</a:t>
            </a:r>
            <a:r>
              <a:rPr lang="en-GB" dirty="0" smtClean="0"/>
              <a:t> options</a:t>
            </a:r>
            <a:endParaRPr lang="en-GB" dirty="0"/>
          </a:p>
        </p:txBody>
      </p:sp>
      <p:pic>
        <p:nvPicPr>
          <p:cNvPr id="5" name="Content Placeholder 4" descr="BVCRFB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7819" y="983046"/>
            <a:ext cx="4226212" cy="44331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Flush mount plasterboard </a:t>
            </a:r>
            <a:r>
              <a:rPr lang="en-GB" dirty="0" err="1" smtClean="0"/>
              <a:t>backbox</a:t>
            </a:r>
            <a:r>
              <a:rPr lang="en-GB" dirty="0" smtClean="0"/>
              <a:t>. Available with either a green or stainless steel bezel.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dirty="0" smtClean="0"/>
              <a:t>(Can also be used with CARE2 when </a:t>
            </a:r>
            <a:br>
              <a:rPr lang="en-GB" sz="1200" dirty="0" smtClean="0"/>
            </a:br>
            <a:r>
              <a:rPr lang="en-GB" sz="1200" dirty="0" smtClean="0"/>
              <a:t>termination card is removed.)</a:t>
            </a:r>
            <a:endParaRPr lang="en-GB" sz="12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DRS</a:t>
            </a:r>
            <a:br>
              <a:rPr lang="en-GB" dirty="0" smtClean="0"/>
            </a:br>
            <a:r>
              <a:rPr lang="en-GB" dirty="0" err="1" smtClean="0"/>
              <a:t>backbox</a:t>
            </a:r>
            <a:r>
              <a:rPr lang="en-GB" dirty="0" smtClean="0"/>
              <a:t> options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Surface-mount IP66 rated enclosure. Enables placing of remotes in external areas such as balconies, etc.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dirty="0" smtClean="0"/>
              <a:t>(Can also be used with CARE2 when </a:t>
            </a:r>
            <a:br>
              <a:rPr lang="en-GB" sz="1200" dirty="0" smtClean="0"/>
            </a:br>
            <a:r>
              <a:rPr lang="en-GB" sz="1200" dirty="0" smtClean="0"/>
              <a:t>termination card is removed.)</a:t>
            </a:r>
          </a:p>
          <a:p>
            <a:endParaRPr lang="en-GB" dirty="0"/>
          </a:p>
        </p:txBody>
      </p:sp>
      <p:pic>
        <p:nvPicPr>
          <p:cNvPr id="5" name="Content Placeholder 4" descr="BVCRIPB open no remote cutou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651456"/>
            <a:ext cx="5111750" cy="3096299"/>
          </a:xfr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</a:t>
            </a:r>
            <a:r>
              <a:rPr lang="en-GB" dirty="0" smtClean="0"/>
              <a:t> System 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/>
              <a:t>Fully monitored – as required by BS5839-9:2011.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Volt free contact for indicator or loudspeaker mute.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Long-distance, digital CANBUS technology.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Wired in a loop configuration.</a:t>
            </a:r>
          </a:p>
          <a:p>
            <a:r>
              <a:rPr lang="en-GB" dirty="0" smtClean="0"/>
              <a:t>The system will still fully function in the event of a break in a wiring loop.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05" y="1500174"/>
            <a:ext cx="9027495" cy="1470025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Typical Systems &amp; Cabling</a:t>
            </a:r>
            <a:endParaRPr lang="en-GB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Loop Wiring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6535" y="4599130"/>
            <a:ext cx="8215370" cy="117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Typical system placing any type of remote on a single loop.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Typically 20-30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remotes per single four-core loop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Disabled toilet alarms are connected to the system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via a repeater unit.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Omnicare cabling &amp; networking diagra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653" y="1178750"/>
            <a:ext cx="6108694" cy="342038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Loop Wiring</a:t>
            </a:r>
            <a:endParaRPr lang="en-GB" dirty="0"/>
          </a:p>
        </p:txBody>
      </p:sp>
      <p:pic>
        <p:nvPicPr>
          <p:cNvPr id="10" name="Picture 9" descr="Omnicare cabling &amp; networking diagra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190" y="1538790"/>
            <a:ext cx="6720080" cy="416579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57065" y="1853825"/>
            <a:ext cx="3357586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Typical network system, providing both local control or complete system control from ‘gatehouse’ master panel.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Cable Requirements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57422" y="1643050"/>
            <a:ext cx="6429420" cy="138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Enhanced fire rated cable – four-core, screened, LS0H, 1.5mm.</a:t>
            </a:r>
          </a:p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soft skinned, harmonised, FP200.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GB" noProof="0" dirty="0" smtClean="0"/>
              <a:t>Maximum cable runs can be extended by using a repeater unit.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775" y="1310831"/>
            <a:ext cx="587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/>
          <p:nvPr/>
        </p:nvGrpSpPr>
        <p:grpSpPr>
          <a:xfrm>
            <a:off x="2411760" y="2859821"/>
            <a:ext cx="2266950" cy="1469279"/>
            <a:chOff x="2482850" y="4184650"/>
            <a:chExt cx="2266950" cy="1469279"/>
          </a:xfrm>
        </p:grpSpPr>
        <p:pic>
          <p:nvPicPr>
            <p:cNvPr id="34" name="Picture 33" descr="picture box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2850" y="4184650"/>
              <a:ext cx="2266950" cy="1469279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754306" y="4320429"/>
              <a:ext cx="1857388" cy="12858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>
                <a:buClr>
                  <a:schemeClr val="accent2"/>
                </a:buClr>
              </a:pPr>
              <a:r>
                <a:rPr kumimoji="0" lang="en-GB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Brown:	+24V</a:t>
              </a:r>
            </a:p>
            <a:p>
              <a:pPr marL="342900" indent="-342900">
                <a:buClr>
                  <a:schemeClr val="accent2"/>
                </a:buClr>
              </a:pPr>
              <a:r>
                <a:rPr lang="en-GB" dirty="0" smtClean="0"/>
                <a:t>Blue:	0V</a:t>
              </a:r>
            </a:p>
            <a:p>
              <a:pPr marL="342900" indent="-342900">
                <a:buClr>
                  <a:schemeClr val="accent2"/>
                </a:buClr>
              </a:pPr>
              <a:r>
                <a:rPr kumimoji="0" lang="en-GB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Grey:	CAN</a:t>
              </a:r>
              <a:r>
                <a:rPr kumimoji="0" lang="en-GB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H</a:t>
              </a:r>
            </a:p>
            <a:p>
              <a:pPr marL="342900" indent="-342900">
                <a:spcAft>
                  <a:spcPts val="600"/>
                </a:spcAft>
                <a:buClr>
                  <a:schemeClr val="accent2"/>
                </a:buClr>
              </a:pPr>
              <a:r>
                <a:rPr lang="en-GB" baseline="0" dirty="0" smtClean="0"/>
                <a:t>Black:	CAN</a:t>
              </a:r>
              <a:r>
                <a:rPr lang="en-GB" dirty="0" smtClean="0"/>
                <a:t> L</a:t>
              </a:r>
              <a:endPara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indent="-342900">
                <a:spcAft>
                  <a:spcPts val="600"/>
                </a:spcAft>
                <a:buClr>
                  <a:schemeClr val="accent2"/>
                </a:buClr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2321750" y="4599131"/>
            <a:ext cx="6429420" cy="1970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Standard fire resisting cables could be considered suitable for: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EVC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 for use in (a) </a:t>
            </a:r>
            <a:r>
              <a:rPr kumimoji="0" lang="en-GB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sprinklered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buildings; (b) </a:t>
            </a:r>
            <a:r>
              <a:rPr kumimoji="0" lang="en-GB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unsprinklered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buildings less than 30m in height, provided that evacuation takes place in three or fewer phases.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baseline="0" dirty="0" smtClean="0"/>
              <a:t>Underground</a:t>
            </a:r>
            <a:r>
              <a:rPr lang="en-GB" dirty="0" smtClean="0"/>
              <a:t> sections of cabling at sports and similar venues.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8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British Standard</a:t>
            </a:r>
            <a:br>
              <a:rPr lang="en-GB" dirty="0" smtClean="0"/>
            </a:br>
            <a:r>
              <a:rPr lang="en-GB" dirty="0" smtClean="0"/>
              <a:t>BS9999:2008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/>
              <a:t>Applies to all non domestic buildings above one storey.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A fire control centre should be provided in all buildings designed for phased evacuation and in large or complex buildings.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The fire control centre should be either: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A room dedicated solely as a fire control centre, or</a:t>
            </a:r>
          </a:p>
          <a:p>
            <a:pPr lvl="1">
              <a:spcAft>
                <a:spcPts val="1200"/>
              </a:spcAft>
            </a:pPr>
            <a:r>
              <a:rPr lang="en-GB" sz="2000" dirty="0" smtClean="0"/>
              <a:t>Combined with the management control room.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Throughout the building a reliable means of communication with the fire control centre should be provided.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The fire control centre communication system should provide direct links to fire fighting lobbies/fire service access points and disabled refuge areas.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Fire </a:t>
            </a:r>
            <a:r>
              <a:rPr lang="en-GB" sz="2000" dirty="0" err="1" smtClean="0"/>
              <a:t>marshalls</a:t>
            </a:r>
            <a:r>
              <a:rPr lang="en-GB" sz="2000" dirty="0" smtClean="0"/>
              <a:t>/wardens should use fire telephones to report a floor evacuation is complete and/or report the fire situation on that floor.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Code of practice for fire safety in the design, management and use of buildings</a:t>
            </a:r>
          </a:p>
          <a:p>
            <a:endParaRPr lang="en-GB" dirty="0" smtClean="0"/>
          </a:p>
          <a:p>
            <a:r>
              <a:rPr lang="en-GB" dirty="0" smtClean="0"/>
              <a:t>What is the Standard?</a:t>
            </a:r>
            <a:endParaRPr lang="en-GB" dirty="0"/>
          </a:p>
        </p:txBody>
      </p:sp>
      <p:pic>
        <p:nvPicPr>
          <p:cNvPr id="5" name="Picture 4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Omnicare: </a:t>
            </a:r>
            <a:r>
              <a:rPr lang="en-GB" dirty="0" smtClean="0"/>
              <a:t>Typical Cable Runs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2828" y="1859460"/>
          <a:ext cx="5938344" cy="24942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979448"/>
                <a:gridCol w="1979448"/>
                <a:gridCol w="19794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Cable diameter</a:t>
                      </a:r>
                    </a:p>
                    <a:p>
                      <a:pPr algn="ctr"/>
                      <a:r>
                        <a:rPr lang="en-GB" dirty="0" smtClean="0"/>
                        <a:t>(FP200)</a:t>
                      </a:r>
                      <a:endParaRPr lang="en-GB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Number of remotes</a:t>
                      </a:r>
                      <a:endParaRPr lang="en-GB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 cable length</a:t>
                      </a:r>
                      <a:endParaRPr lang="en-GB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</a:rPr>
                        <a:t>1.5 mm</a:t>
                      </a:r>
                      <a:endParaRPr lang="en-GB" dirty="0">
                        <a:ln>
                          <a:noFill/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</a:rPr>
                        <a:t>10</a:t>
                      </a:r>
                      <a:endParaRPr lang="en-GB" dirty="0">
                        <a:ln>
                          <a:noFill/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</a:rPr>
                        <a:t>2200 m</a:t>
                      </a:r>
                      <a:endParaRPr lang="en-GB" dirty="0">
                        <a:ln>
                          <a:noFill/>
                        </a:ln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1.5 mm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1900 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1.5 mm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1300 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1.5 mm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900 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1.5 mm 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600 m</a:t>
                      </a:r>
                      <a:endParaRPr lang="en-GB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28596" y="4992414"/>
            <a:ext cx="8215370" cy="865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The above distances refer to a loop wired Omnicare system and assume that there is a break in the cable and the system is running off a near-discharged battery.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05" y="1500174"/>
            <a:ext cx="9027495" cy="1470025"/>
          </a:xfrm>
        </p:spPr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OmnicarePLUS</a:t>
            </a:r>
            <a:r>
              <a:rPr lang="en-GB" dirty="0" smtClean="0">
                <a:solidFill>
                  <a:schemeClr val="accent2"/>
                </a:solidFill>
              </a:rPr>
              <a:t>: </a:t>
            </a:r>
            <a:r>
              <a:rPr lang="en-GB" dirty="0" smtClean="0"/>
              <a:t>Large System 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6632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OmnicarePLUS</a:t>
            </a:r>
            <a:r>
              <a:rPr lang="en-GB" dirty="0" smtClean="0">
                <a:solidFill>
                  <a:schemeClr val="accent2"/>
                </a:solidFill>
              </a:rPr>
              <a:t>: </a:t>
            </a:r>
            <a:r>
              <a:rPr lang="en-GB" dirty="0" smtClean="0"/>
              <a:t>System Example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1173592"/>
            <a:ext cx="5142977" cy="567604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44547" y="1808820"/>
            <a:ext cx="2790310" cy="1665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</a:pPr>
            <a:r>
              <a:rPr lang="en-GB" dirty="0" smtClean="0"/>
              <a:t>A complete solution that can be designed to suit your specification.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530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OmnicarePLUS</a:t>
            </a:r>
            <a:r>
              <a:rPr lang="en-GB" dirty="0" smtClean="0">
                <a:solidFill>
                  <a:schemeClr val="accent2"/>
                </a:solidFill>
              </a:rPr>
              <a:t>:</a:t>
            </a:r>
            <a:r>
              <a:rPr lang="en-GB" dirty="0" smtClean="0"/>
              <a:t> System 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800"/>
              </a:spcAft>
            </a:pPr>
            <a:r>
              <a:rPr lang="en-GB" dirty="0" smtClean="0"/>
              <a:t>The system uses local area control panels – with up to 64 outstations per panel.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Overall master control is via means of computer-driven touch screen(s).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Simple, graphical layer control.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Can communicate with every outstation on the system.</a:t>
            </a:r>
          </a:p>
          <a:p>
            <a:pPr lvl="1">
              <a:spcAft>
                <a:spcPts val="1800"/>
              </a:spcAft>
            </a:pPr>
            <a:r>
              <a:rPr lang="en-GB" dirty="0" smtClean="0"/>
              <a:t>Additional touch screen control points can be added as slave/mimic panels. Full control can be transferred to a slave if required.</a:t>
            </a:r>
          </a:p>
          <a:p>
            <a:pPr>
              <a:spcAft>
                <a:spcPts val="1800"/>
              </a:spcAft>
            </a:pPr>
            <a:r>
              <a:rPr lang="en-GB" dirty="0" smtClean="0"/>
              <a:t>Outstations can be any combination of units available in the Omnicare range.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381750"/>
            <a:ext cx="2852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00466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2"/>
                </a:solidFill>
              </a:rPr>
              <a:t>OmnicarePLUS</a:t>
            </a:r>
            <a:r>
              <a:rPr lang="en-GB" dirty="0">
                <a:solidFill>
                  <a:schemeClr val="accent2"/>
                </a:solidFill>
              </a:rPr>
              <a:t>:</a:t>
            </a:r>
            <a:r>
              <a:rPr lang="en-GB" dirty="0"/>
              <a:t> System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Connect up to 126 ‘local’ panels – each with up to 64 outstations.</a:t>
            </a:r>
          </a:p>
          <a:p>
            <a:r>
              <a:rPr lang="en-GB" dirty="0" smtClean="0"/>
              <a:t>Compatible with the entire range of Omnicare outstations.</a:t>
            </a:r>
          </a:p>
          <a:p>
            <a:r>
              <a:rPr lang="en-GB" dirty="0" smtClean="0"/>
              <a:t>Choice of copper and fibre (single or multi-mode) networking.</a:t>
            </a:r>
          </a:p>
          <a:p>
            <a:r>
              <a:rPr lang="en-GB" dirty="0" smtClean="0"/>
              <a:t>Multi-layer graphical touch screen control – see the location of the remote calling.</a:t>
            </a:r>
          </a:p>
          <a:p>
            <a:r>
              <a:rPr lang="en-GB" dirty="0" smtClean="0"/>
              <a:t>Automatic incoming call queuing, with indication of number of waiting calls.</a:t>
            </a:r>
          </a:p>
          <a:p>
            <a:r>
              <a:rPr lang="en-GB" dirty="0" smtClean="0"/>
              <a:t>Multiple touch screen control locations, with optional mimicking of status and faults.</a:t>
            </a:r>
          </a:p>
          <a:p>
            <a:r>
              <a:rPr lang="en-GB" dirty="0" smtClean="0"/>
              <a:t>Incoming call logging and audio recording via touch screen control locations.</a:t>
            </a:r>
          </a:p>
          <a:p>
            <a:r>
              <a:rPr lang="en-GB" dirty="0" smtClean="0"/>
              <a:t>All site wiring fully monitored for faults.</a:t>
            </a:r>
          </a:p>
          <a:p>
            <a:r>
              <a:rPr lang="en-GB" dirty="0" smtClean="0"/>
              <a:t>Calls can be accepted locally at Omnicare panels.</a:t>
            </a:r>
          </a:p>
          <a:p>
            <a:r>
              <a:rPr lang="en-GB" dirty="0" smtClean="0"/>
              <a:t>Optional access control at touch screen </a:t>
            </a:r>
            <a:r>
              <a:rPr lang="en-GB" smtClean="0"/>
              <a:t>control locations.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260641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05" y="1500174"/>
            <a:ext cx="9027495" cy="1470025"/>
          </a:xfrm>
        </p:spPr>
        <p:txBody>
          <a:bodyPr/>
          <a:lstStyle/>
          <a:p>
            <a:r>
              <a:rPr lang="en-GB" dirty="0" smtClean="0"/>
              <a:t>Disabled Toilet Alarm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2771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Disabled Toilet Alarm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Toilet alarm system that works with our Omnicare and CARE2 EVC systems:</a:t>
            </a:r>
          </a:p>
          <a:p>
            <a:pPr lvl="1"/>
            <a:r>
              <a:rPr lang="en-GB" dirty="0" smtClean="0"/>
              <a:t>Powered from the line (no local power required</a:t>
            </a:r>
          </a:p>
          <a:p>
            <a:pPr lvl="1"/>
            <a:r>
              <a:rPr lang="en-GB" dirty="0" smtClean="0"/>
              <a:t>Combine a toilet alarm system with disabled refuge, fire telephones, steward telephones – all integrated to the one system</a:t>
            </a:r>
          </a:p>
          <a:p>
            <a:pPr lvl="1"/>
            <a:r>
              <a:rPr lang="en-GB" dirty="0" smtClean="0"/>
              <a:t>Call acknowledge feature</a:t>
            </a:r>
          </a:p>
          <a:p>
            <a:pPr lvl="1"/>
            <a:r>
              <a:rPr lang="en-GB" dirty="0" smtClean="0"/>
              <a:t>Monitored for faults and battery backed via the EVC system</a:t>
            </a:r>
          </a:p>
          <a:p>
            <a:pPr lvl="1"/>
            <a:r>
              <a:rPr lang="en-GB" dirty="0" smtClean="0"/>
              <a:t>Fully conforms to BS8300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56992"/>
            <a:ext cx="2242952" cy="25416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1067"/>
            <a:ext cx="1800200" cy="2230220"/>
          </a:xfrm>
        </p:spPr>
      </p:pic>
    </p:spTree>
    <p:extLst>
      <p:ext uri="{BB962C8B-B14F-4D97-AF65-F5344CB8AC3E}">
        <p14:creationId xmlns:p14="http://schemas.microsoft.com/office/powerpoint/2010/main" val="307583152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New DTAKIT Components</a:t>
            </a:r>
            <a:br>
              <a:rPr lang="en-GB" dirty="0" smtClean="0"/>
            </a:br>
            <a:r>
              <a:rPr lang="en-GB" sz="1300" dirty="0" smtClean="0"/>
              <a:t>for ‘assistance call’ system (add to our BS8300 compliant toilet alarm)</a:t>
            </a:r>
            <a:endParaRPr lang="en-GB" sz="13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DTA(S)CB – wall mounted call point</a:t>
            </a:r>
          </a:p>
          <a:p>
            <a:r>
              <a:rPr lang="en-GB" dirty="0" smtClean="0"/>
              <a:t>DTA(S)CBRP – wall mounted combined call/reset point</a:t>
            </a:r>
          </a:p>
          <a:p>
            <a:r>
              <a:rPr lang="en-GB" dirty="0" smtClean="0"/>
              <a:t>DTA(S)CPW – wall mounted pull cord</a:t>
            </a:r>
          </a:p>
          <a:p>
            <a:r>
              <a:rPr lang="en-GB" dirty="0" smtClean="0"/>
              <a:t>DTA(S)CBJ – wall mounted call point with connection for pear lead</a:t>
            </a:r>
          </a:p>
          <a:p>
            <a:r>
              <a:rPr lang="en-GB" dirty="0" smtClean="0"/>
              <a:t>Compatible with existing DTA kit components </a:t>
            </a:r>
          </a:p>
          <a:p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5" y="2001918"/>
            <a:ext cx="2770195" cy="1827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94388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Toilet Alarm Controller</a:t>
            </a:r>
            <a:br>
              <a:rPr lang="en-GB" dirty="0" smtClean="0"/>
            </a:br>
            <a:r>
              <a:rPr lang="en-GB" sz="1200" dirty="0" smtClean="0"/>
              <a:t>stand-alone – four-way unit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8752"/>
            <a:ext cx="2443162" cy="15844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Controls up to four of our DTAKITs</a:t>
            </a:r>
          </a:p>
          <a:p>
            <a:r>
              <a:rPr lang="en-GB" dirty="0" smtClean="0"/>
              <a:t>Fully BS8300 compliant</a:t>
            </a:r>
          </a:p>
          <a:p>
            <a:r>
              <a:rPr lang="en-GB" dirty="0" smtClean="0"/>
              <a:t>Built-in mains supply</a:t>
            </a:r>
          </a:p>
          <a:p>
            <a:r>
              <a:rPr lang="en-GB" dirty="0" smtClean="0"/>
              <a:t>Fits a standard two-gang box</a:t>
            </a:r>
          </a:p>
          <a:p>
            <a:r>
              <a:rPr lang="en-GB" dirty="0" smtClean="0"/>
              <a:t>Fault monitoring, call acknowledge, programmable re-sound delay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6818" y="3649368"/>
            <a:ext cx="1613207" cy="949909"/>
            <a:chOff x="936818" y="3649368"/>
            <a:chExt cx="1613207" cy="9499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18" y="3677806"/>
              <a:ext cx="720845" cy="8930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759" y="3649368"/>
              <a:ext cx="838266" cy="94990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175652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www.baldwinboxall.co.uk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884175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British Standard</a:t>
            </a:r>
            <a:br>
              <a:rPr lang="en-GB" dirty="0" smtClean="0"/>
            </a:br>
            <a:r>
              <a:rPr lang="en-GB" dirty="0" smtClean="0"/>
              <a:t>BS9999:2008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/>
              <a:t>Refuge areas need to be provided on all storeys, except where there is a level access to a final exit.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Defines ‘</a:t>
            </a:r>
            <a:r>
              <a:rPr lang="en-GB" sz="2000" i="1" dirty="0" smtClean="0"/>
              <a:t>refuge</a:t>
            </a:r>
            <a:r>
              <a:rPr lang="en-GB" sz="2000" dirty="0" smtClean="0"/>
              <a:t>’ as an enclosed fire-resisting area, served directly by safe route to an exit.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People in each refuge need to be assured that their presence is known to the building management. To address this there must be a system of two-way communication.</a:t>
            </a:r>
          </a:p>
          <a:p>
            <a:pPr>
              <a:spcAft>
                <a:spcPts val="1800"/>
              </a:spcAft>
            </a:pPr>
            <a:r>
              <a:rPr lang="en-GB" sz="2000" dirty="0" smtClean="0"/>
              <a:t>The two-way communication system must be readily operated by, and comprehensible to all persons likely to use it and conform to BS5839-9.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000" i="1" dirty="0" smtClean="0">
                <a:solidFill>
                  <a:schemeClr val="tx2"/>
                </a:solidFill>
              </a:rPr>
              <a:t>Omnicare &amp; CARE2 assist companies with compliance to the guidelines of BS9999:2008</a:t>
            </a:r>
            <a:endParaRPr lang="en-GB" sz="2000" i="1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Continued..</a:t>
            </a:r>
            <a:endParaRPr lang="en-GB" dirty="0"/>
          </a:p>
        </p:txBody>
      </p:sp>
      <p:pic>
        <p:nvPicPr>
          <p:cNvPr id="5" name="Picture 4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Refuge Area Definition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 safe place for disabled to await assistance for their evacuation.</a:t>
            </a:r>
          </a:p>
          <a:p>
            <a:r>
              <a:rPr lang="en-GB" smtClean="0"/>
              <a:t>An enclosed area of fire-resisting construction.</a:t>
            </a:r>
          </a:p>
          <a:p>
            <a:r>
              <a:rPr lang="en-GB" smtClean="0"/>
              <a:t>Must be served directly by a safe route of exit.</a:t>
            </a:r>
          </a:p>
          <a:p>
            <a:r>
              <a:rPr lang="en-GB" smtClean="0"/>
              <a:t>Minimum size = 900mm x 1400mm – sufficient space for  wheelchair to manoeuvre.</a:t>
            </a:r>
          </a:p>
          <a:p>
            <a:r>
              <a:rPr lang="en-GB" smtClean="0"/>
              <a:t>Minimum of 30 minutes fire-resisting separation.</a:t>
            </a:r>
          </a:p>
          <a:p>
            <a:r>
              <a:rPr lang="en-GB" smtClean="0"/>
              <a:t>Wheelchair space should not reduce the width of escape route.</a:t>
            </a:r>
          </a:p>
          <a:p>
            <a:r>
              <a:rPr lang="en-GB" smtClean="0"/>
              <a:t>Wheelchair space must not obstruct flow of persons escaping.</a:t>
            </a:r>
            <a:endParaRPr lang="en-GB" dirty="0"/>
          </a:p>
        </p:txBody>
      </p:sp>
      <p:pic>
        <p:nvPicPr>
          <p:cNvPr id="4" name="Picture 3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British Standard</a:t>
            </a:r>
            <a:br>
              <a:rPr lang="en-GB" dirty="0" smtClean="0"/>
            </a:br>
            <a:r>
              <a:rPr lang="en-GB" dirty="0" smtClean="0"/>
              <a:t>BS5839-9:2011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GB" sz="2000" dirty="0" smtClean="0"/>
              <a:t>The Standard provides guidelines for the use of an Emergency Voice Communication (EVC) system.</a:t>
            </a:r>
          </a:p>
          <a:p>
            <a:r>
              <a:rPr lang="en-GB" sz="2000" dirty="0" smtClean="0"/>
              <a:t>It defines intended uses for an EVC:</a:t>
            </a:r>
          </a:p>
          <a:p>
            <a:pPr lvl="1"/>
            <a:r>
              <a:rPr lang="en-GB" sz="1700" dirty="0" smtClean="0"/>
              <a:t>Use by the </a:t>
            </a:r>
            <a:r>
              <a:rPr lang="en-GB" sz="1700" u="sng" dirty="0" smtClean="0"/>
              <a:t>management</a:t>
            </a:r>
            <a:r>
              <a:rPr lang="en-GB" sz="1700" dirty="0" smtClean="0"/>
              <a:t> of the building for initial evacuation.</a:t>
            </a:r>
          </a:p>
          <a:p>
            <a:pPr lvl="1"/>
            <a:r>
              <a:rPr lang="en-GB" sz="1700" dirty="0" smtClean="0"/>
              <a:t>Use by the </a:t>
            </a:r>
            <a:r>
              <a:rPr lang="en-GB" sz="1700" u="sng" dirty="0" smtClean="0"/>
              <a:t>fire service</a:t>
            </a:r>
            <a:r>
              <a:rPr lang="en-GB" sz="1700" dirty="0" smtClean="0"/>
              <a:t> during an evacuation.</a:t>
            </a:r>
          </a:p>
          <a:p>
            <a:pPr lvl="1"/>
            <a:r>
              <a:rPr lang="en-GB" sz="1700" dirty="0" smtClean="0"/>
              <a:t>Use by the </a:t>
            </a:r>
            <a:r>
              <a:rPr lang="en-GB" sz="1700" u="sng" dirty="0" smtClean="0"/>
              <a:t>fire service</a:t>
            </a:r>
            <a:r>
              <a:rPr lang="en-GB" sz="1700" dirty="0" smtClean="0"/>
              <a:t> after an evacuation.</a:t>
            </a:r>
          </a:p>
          <a:p>
            <a:pPr lvl="1"/>
            <a:r>
              <a:rPr lang="en-GB" sz="1700" dirty="0" smtClean="0"/>
              <a:t>Use by </a:t>
            </a:r>
            <a:r>
              <a:rPr lang="en-GB" sz="1700" u="sng" dirty="0" smtClean="0"/>
              <a:t>disabled people</a:t>
            </a:r>
            <a:r>
              <a:rPr lang="en-GB" sz="1700" dirty="0" smtClean="0"/>
              <a:t>.</a:t>
            </a:r>
          </a:p>
          <a:p>
            <a:pPr lvl="1"/>
            <a:r>
              <a:rPr lang="en-GB" sz="1700" dirty="0" smtClean="0"/>
              <a:t>As a ‘listen in’ device.</a:t>
            </a:r>
          </a:p>
          <a:p>
            <a:pPr lvl="1">
              <a:spcAft>
                <a:spcPts val="1800"/>
              </a:spcAft>
            </a:pPr>
            <a:r>
              <a:rPr lang="en-GB" sz="1700" dirty="0" smtClean="0"/>
              <a:t>Use by </a:t>
            </a:r>
            <a:r>
              <a:rPr lang="en-GB" sz="1700" u="sng" dirty="0" smtClean="0"/>
              <a:t>members of the public</a:t>
            </a:r>
            <a:r>
              <a:rPr lang="en-GB" sz="1700" dirty="0" smtClean="0"/>
              <a:t>.</a:t>
            </a:r>
          </a:p>
          <a:p>
            <a:pPr>
              <a:spcAft>
                <a:spcPts val="1800"/>
              </a:spcAft>
            </a:pPr>
            <a:r>
              <a:rPr lang="en-GB" sz="2000" dirty="0" smtClean="0"/>
              <a:t>BS5839-9:2011 specifies the type of equipment that should be employed for EVC systems and how they must be designed and implemented.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000" i="1" dirty="0" smtClean="0">
                <a:solidFill>
                  <a:schemeClr val="tx2"/>
                </a:solidFill>
              </a:rPr>
              <a:t>Omnicare &amp; CARE2 fully comply to the guidelines of BS5839-9:2011</a:t>
            </a:r>
            <a:endParaRPr lang="en-GB" sz="2000" i="1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Fire detection and fire alarm systems for buildings – code of practice for emergency voice communication systems</a:t>
            </a:r>
          </a:p>
          <a:p>
            <a:endParaRPr lang="en-GB" dirty="0" smtClean="0"/>
          </a:p>
          <a:p>
            <a:r>
              <a:rPr lang="en-GB" dirty="0" smtClean="0"/>
              <a:t>What is the Standard?</a:t>
            </a:r>
            <a:endParaRPr lang="en-GB" dirty="0"/>
          </a:p>
        </p:txBody>
      </p:sp>
      <p:pic>
        <p:nvPicPr>
          <p:cNvPr id="5" name="Picture 4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remote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9767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BS5839-9:2011 specifies two types of remote (outstation):</a:t>
            </a:r>
          </a:p>
          <a:p>
            <a:r>
              <a:rPr lang="en-GB" dirty="0" smtClean="0"/>
              <a:t>Type A:</a:t>
            </a:r>
          </a:p>
          <a:p>
            <a:pPr lvl="1"/>
            <a:r>
              <a:rPr lang="en-GB" dirty="0" smtClean="0"/>
              <a:t>Traditional telephone handset.</a:t>
            </a:r>
          </a:p>
          <a:p>
            <a:pPr lvl="1"/>
            <a:r>
              <a:rPr lang="en-GB" dirty="0" smtClean="0"/>
              <a:t>True two-way conversation.</a:t>
            </a:r>
          </a:p>
          <a:p>
            <a:pPr lvl="1"/>
            <a:r>
              <a:rPr lang="en-GB" dirty="0" smtClean="0"/>
              <a:t>For use for evacuation or fire fighting.</a:t>
            </a:r>
          </a:p>
          <a:p>
            <a:pPr lvl="1"/>
            <a:r>
              <a:rPr lang="en-GB" dirty="0" smtClean="0"/>
              <a:t>Should be red in colour (or red signage).</a:t>
            </a:r>
          </a:p>
          <a:p>
            <a:r>
              <a:rPr lang="en-GB" dirty="0" smtClean="0"/>
              <a:t>Type B:</a:t>
            </a:r>
          </a:p>
          <a:p>
            <a:pPr lvl="1"/>
            <a:r>
              <a:rPr lang="en-GB" dirty="0" smtClean="0"/>
              <a:t>Hands-free operation.</a:t>
            </a:r>
          </a:p>
          <a:p>
            <a:pPr lvl="1"/>
            <a:r>
              <a:rPr lang="en-GB" dirty="0" smtClean="0"/>
              <a:t>For use by disabled persons.</a:t>
            </a:r>
          </a:p>
          <a:p>
            <a:pPr lvl="1"/>
            <a:r>
              <a:rPr lang="en-GB" dirty="0" smtClean="0"/>
              <a:t>For use by the public.</a:t>
            </a:r>
          </a:p>
          <a:p>
            <a:pPr lvl="1"/>
            <a:r>
              <a:rPr lang="en-GB" dirty="0" smtClean="0"/>
              <a:t>Should be green in colour (or green signage).</a:t>
            </a:r>
            <a:endParaRPr lang="en-GB" dirty="0"/>
          </a:p>
        </p:txBody>
      </p:sp>
      <p:pic>
        <p:nvPicPr>
          <p:cNvPr id="5" name="Picture 4" descr="cpd certifi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1975" y="6217622"/>
            <a:ext cx="400050" cy="4589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theme/theme1.xml><?xml version="1.0" encoding="utf-8"?>
<a:theme xmlns:a="http://schemas.openxmlformats.org/drawingml/2006/main" name="Baldwin Boxall new style 2010">
  <a:themeElements>
    <a:clrScheme name="Custom 2">
      <a:dk1>
        <a:srgbClr val="000000"/>
      </a:dk1>
      <a:lt1>
        <a:sysClr val="window" lastClr="FFFFFF"/>
      </a:lt1>
      <a:dk2>
        <a:srgbClr val="111211"/>
      </a:dk2>
      <a:lt2>
        <a:srgbClr val="F8AE00"/>
      </a:lt2>
      <a:accent1>
        <a:srgbClr val="4FB2C9"/>
      </a:accent1>
      <a:accent2>
        <a:srgbClr val="F8AE00"/>
      </a:accent2>
      <a:accent3>
        <a:srgbClr val="000000"/>
      </a:accent3>
      <a:accent4>
        <a:srgbClr val="A5A5A5"/>
      </a:accent4>
      <a:accent5>
        <a:srgbClr val="FFFFFF"/>
      </a:accent5>
      <a:accent6>
        <a:srgbClr val="FFFFFF"/>
      </a:accent6>
      <a:hlink>
        <a:srgbClr val="4A96CD"/>
      </a:hlink>
      <a:folHlink>
        <a:srgbClr val="F8AE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Baldwin Boxall new style 2010</Template>
  <TotalTime>1039</TotalTime>
  <Words>2946</Words>
  <Application>Microsoft Office PowerPoint</Application>
  <PresentationFormat>On-screen Show (4:3)</PresentationFormat>
  <Paragraphs>367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Baldwin Boxall new style 2010</vt:lpstr>
      <vt:lpstr>About Emergency Voice  Communication (EVC) Systems</vt:lpstr>
      <vt:lpstr>Emergency Voice Communication what is it?</vt:lpstr>
      <vt:lpstr>Emergency Voice Communication why is it needed?</vt:lpstr>
      <vt:lpstr>Equality Act 2010 Replaced the Disability Discrimination Act (DDA)</vt:lpstr>
      <vt:lpstr>British Standard BS9999:2008</vt:lpstr>
      <vt:lpstr>British Standard BS9999:2008</vt:lpstr>
      <vt:lpstr>Refuge Area Definition</vt:lpstr>
      <vt:lpstr>British Standard BS5839-9:2011</vt:lpstr>
      <vt:lpstr>Types of remote</vt:lpstr>
      <vt:lpstr>British Standard BS8300:2009</vt:lpstr>
      <vt:lpstr>Typical System Components</vt:lpstr>
      <vt:lpstr>Control Panels</vt:lpstr>
      <vt:lpstr>Disabled Refuge (DRS)</vt:lpstr>
      <vt:lpstr>Fire Telephone</vt:lpstr>
      <vt:lpstr>Stewards Telephone</vt:lpstr>
      <vt:lpstr>Combined Unit</vt:lpstr>
      <vt:lpstr>Disabled Toilet Alarm</vt:lpstr>
      <vt:lpstr>Typical Cabling</vt:lpstr>
      <vt:lpstr>Loop Wiring</vt:lpstr>
      <vt:lpstr>Radial Wiring</vt:lpstr>
      <vt:lpstr>The CARE2 System</vt:lpstr>
      <vt:lpstr>CARE2: radial wired EVC system</vt:lpstr>
      <vt:lpstr>CARE2: Master Panel</vt:lpstr>
      <vt:lpstr>CARE2: Network Expansion Panel (NEP)</vt:lpstr>
      <vt:lpstr>CARE2: Disabled Refuge (DRS)</vt:lpstr>
      <vt:lpstr>CARE2: Fire Fighter Telephone (Green Emergency/Steward Telephone also available)</vt:lpstr>
      <vt:lpstr>CARE2: Roaming Telephones</vt:lpstr>
      <vt:lpstr>CARE2: System Features</vt:lpstr>
      <vt:lpstr>CARE2: Typical Systems &amp; Cabling</vt:lpstr>
      <vt:lpstr>CARE2 </vt:lpstr>
      <vt:lpstr>CARE2 </vt:lpstr>
      <vt:lpstr>CARE2: Cable Requirements</vt:lpstr>
      <vt:lpstr>The VIGIL Omnicare System</vt:lpstr>
      <vt:lpstr>Omnicare: Addressable EVC system</vt:lpstr>
      <vt:lpstr>Omnicare: Master Control Panels</vt:lpstr>
      <vt:lpstr>Omnicare: Touchscreen Control Option</vt:lpstr>
      <vt:lpstr>Omnicare: Disabled Refuge (DRS)</vt:lpstr>
      <vt:lpstr>Omnicare: Advance Disabled Refuge</vt:lpstr>
      <vt:lpstr>Omnicare: Fire Telephone (Green Emergency/Steward Telephone also available)</vt:lpstr>
      <vt:lpstr>Omnicare: Combined Unit</vt:lpstr>
      <vt:lpstr>Omnicare: Repeater Unit</vt:lpstr>
      <vt:lpstr>Omnicare: DRS backbox options</vt:lpstr>
      <vt:lpstr>Omnicare: DRS backbox options</vt:lpstr>
      <vt:lpstr>Omnicare: DRS backbox options</vt:lpstr>
      <vt:lpstr>Omnicare: System Features</vt:lpstr>
      <vt:lpstr>Omnicare: Typical Systems &amp; Cabling</vt:lpstr>
      <vt:lpstr>Omnicare: Loop Wiring</vt:lpstr>
      <vt:lpstr>Omnicare: Loop Wiring</vt:lpstr>
      <vt:lpstr>Omnicare: Cable Requirements</vt:lpstr>
      <vt:lpstr>Omnicare: Typical Cable Runs</vt:lpstr>
      <vt:lpstr>OmnicarePLUS: Large System Solution</vt:lpstr>
      <vt:lpstr>OmnicarePLUS: System Example</vt:lpstr>
      <vt:lpstr>OmnicarePLUS: System Features</vt:lpstr>
      <vt:lpstr>OmnicarePLUS: System Features</vt:lpstr>
      <vt:lpstr>Disabled Toilet Alarm</vt:lpstr>
      <vt:lpstr>Disabled Toilet Alarm</vt:lpstr>
      <vt:lpstr>New DTAKIT Components for ‘assistance call’ system (add to our BS8300 compliant toilet alarm)</vt:lpstr>
      <vt:lpstr>Toilet Alarm Controller stand-alone – four-way unit</vt:lpstr>
      <vt:lpstr>www.baldwinboxall.co.uk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Voice Communication System</dc:title>
  <dc:creator>Your User Name</dc:creator>
  <cp:lastModifiedBy>Alison Cousins</cp:lastModifiedBy>
  <cp:revision>99</cp:revision>
  <dcterms:created xsi:type="dcterms:W3CDTF">2010-02-01T16:29:48Z</dcterms:created>
  <dcterms:modified xsi:type="dcterms:W3CDTF">2017-06-29T11:23:08Z</dcterms:modified>
</cp:coreProperties>
</file>